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</p:sldIdLst>
  <p:sldSz cx="14630400" cy="8229600"/>
  <p:notesSz cx="8229600" cy="14630400"/>
  <p:embeddedFontLst>
    <p:embeddedFont>
      <p:font typeface="Red Hat Text" panose="020B0604020202020204" charset="0"/>
      <p:regular r:id="rId21"/>
    </p:embeddedFont>
    <p:embeddedFont>
      <p:font typeface="Roboto Light" panose="020000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0" d="100"/>
          <a:sy n="120" d="100"/>
        </p:scale>
        <p:origin x="1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2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92078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HeartLink: Heart Rate Tracking and Analysis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837985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comprehensive IoT-cloud health monitoring platform combining ESP32 hardware, MAX30102 sensors, and Google Cloud infrastructure to deliver real-time cardiovascular insights.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24124" y="6078735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Professor Vinnie Moraes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| MGMT-6134 Capstone Project | Milestone 3</a:t>
            </a:r>
            <a:endParaRPr lang="en-US" sz="1600" dirty="0"/>
          </a:p>
        </p:txBody>
      </p:sp>
      <p:pic>
        <p:nvPicPr>
          <p:cNvPr id="6" name="Picture 5" descr="徽标&#10;&#10;AI 生成的内容可能不正确。">
            <a:extLst>
              <a:ext uri="{FF2B5EF4-FFF2-40B4-BE49-F238E27FC236}">
                <a16:creationId xmlns:a16="http://schemas.microsoft.com/office/drawing/2014/main" id="{BFD84630-89FF-AA93-8FD1-F5C91C40F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9" b="29493"/>
          <a:stretch>
            <a:fillRect/>
          </a:stretch>
        </p:blipFill>
        <p:spPr bwMode="auto">
          <a:xfrm>
            <a:off x="4934267" y="488922"/>
            <a:ext cx="4761865" cy="24650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77491"/>
            <a:ext cx="7377470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Cloud Infrastructure Components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2269927" y="216408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Cloud Pub/Sub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37724" y="2597706"/>
            <a:ext cx="3896320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Facilitates asynchronous communication by buffering incoming messages and ensuring reliable delivery during high-traffic periods.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1912263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5900" y="2724269"/>
            <a:ext cx="313373" cy="3133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6356" y="216408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Secret Manager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9896356" y="2597706"/>
            <a:ext cx="3896320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Securely stores sensitive configuration values including API keys and endpoint tokens, preventing exposure in application code.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1912263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6771" y="3110032"/>
            <a:ext cx="313373" cy="3133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96356" y="475571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Firebase Auth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9896356" y="5189339"/>
            <a:ext cx="389632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user identity verification for front-end access with industry-standard security protocols.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1912263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1009" y="5320903"/>
            <a:ext cx="313373" cy="31337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269927" y="475571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Looker Studio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837724" y="5189339"/>
            <a:ext cx="389632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Offers real-time and historical analytics without requiring custom rendering engine, directly accessing BigQuery data.</a:t>
            </a:r>
            <a:endParaRPr lang="en-US" sz="16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1912263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60137" y="4935141"/>
            <a:ext cx="313373" cy="313373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7724" y="6682026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architecture ensures clear separation of responsibilities, scalability, and secure data flow from embedded hardware to user-facing analytics.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207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16863"/>
            <a:ext cx="758094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Embedded Services &amp; Integrations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1651635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HeartLink leverages industry-leading cloud services and embedded frameworks to deliver reliable, scalable health monitoring.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3056516"/>
            <a:ext cx="3042285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Foundation for embedded layer, enabling ESP32 to collect MAX30102 sensor data via I²C, process signals in real-time, and transmit securely over Wi-Fi with FreeRTOS multitasking.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41827" y="3056515"/>
            <a:ext cx="3042404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Streams incoming sensor data with reliable, scalable message queuing between devices and cloud processing pipeline for asynchronous communication.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446050" y="3056515"/>
            <a:ext cx="3042404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 Storage handles raw data files while BigQuery manages structured, time-stamped entries for efficient querying and downstream analytics.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750272" y="3056515"/>
            <a:ext cx="3042404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Creates secure user accounts, protects data access, and supports privacy requirements for health data with industry-standard authentication protocols.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7724" y="5937528"/>
            <a:ext cx="3042285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Builds interactive dashboards displaying heart rate trends, historical reports, and real-time alerts for comprehensive user insights.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41827" y="5937528"/>
            <a:ext cx="3042404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secure, scalable platform to deploy web-based dashboard, API, and backend data processing with automatic scaling capabilities.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65BFED-BED4-077E-8EC8-DA58E681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96" r="22016"/>
          <a:stretch>
            <a:fillRect/>
          </a:stretch>
        </p:blipFill>
        <p:spPr>
          <a:xfrm>
            <a:off x="1893198" y="2181344"/>
            <a:ext cx="710811" cy="866418"/>
          </a:xfrm>
          <a:prstGeom prst="rect">
            <a:avLst/>
          </a:prstGeom>
        </p:spPr>
      </p:pic>
      <p:pic>
        <p:nvPicPr>
          <p:cNvPr id="17" name="Picture 16" descr="Google Cloud Pub/Sub: Asynchronous Messaging Service - NashTech Blog">
            <a:extLst>
              <a:ext uri="{FF2B5EF4-FFF2-40B4-BE49-F238E27FC236}">
                <a16:creationId xmlns:a16="http://schemas.microsoft.com/office/drawing/2014/main" id="{55D13E37-253F-2BA8-A890-269C5E3E2F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8" r="19070" b="14949"/>
          <a:stretch>
            <a:fillRect/>
          </a:stretch>
        </p:blipFill>
        <p:spPr bwMode="auto">
          <a:xfrm>
            <a:off x="4858786" y="2196109"/>
            <a:ext cx="1303475" cy="8006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What Is BigQuery And How Do You Load Data Into It? - Seattle Data Guy">
            <a:extLst>
              <a:ext uri="{FF2B5EF4-FFF2-40B4-BE49-F238E27FC236}">
                <a16:creationId xmlns:a16="http://schemas.microsoft.com/office/drawing/2014/main" id="{FD9A3A54-C643-F5FE-DA16-6DA9DF671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116" y="2181344"/>
            <a:ext cx="1547344" cy="86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Firebase Brand Guidelines">
            <a:extLst>
              <a:ext uri="{FF2B5EF4-FFF2-40B4-BE49-F238E27FC236}">
                <a16:creationId xmlns:a16="http://schemas.microsoft.com/office/drawing/2014/main" id="{7C333D24-10F6-32A7-DAB7-4EB7D86C7E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008" y="2181344"/>
            <a:ext cx="866418" cy="86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Google Cloud Delivers Enhancements to Looker that Optimize Performance and  Accelerate Application Development">
            <a:extLst>
              <a:ext uri="{FF2B5EF4-FFF2-40B4-BE49-F238E27FC236}">
                <a16:creationId xmlns:a16="http://schemas.microsoft.com/office/drawing/2014/main" id="{91AE3FE2-7B0B-887E-E2B1-142CCD6EA2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478" y="5287288"/>
            <a:ext cx="1238250" cy="65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How Google Cloud Run Deploys Code Without a Dockerfile">
            <a:extLst>
              <a:ext uri="{FF2B5EF4-FFF2-40B4-BE49-F238E27FC236}">
                <a16:creationId xmlns:a16="http://schemas.microsoft.com/office/drawing/2014/main" id="{DF039668-5BDA-5B76-FACB-6F87771517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06" y="5239535"/>
            <a:ext cx="1306167" cy="697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039" y="478512"/>
            <a:ext cx="4094917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Hardware Prototype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96039" y="1425178"/>
            <a:ext cx="247054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ESP32 Microcontroller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96039" y="1906310"/>
            <a:ext cx="6406872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ESP32 serves as the central processing unit, managing sensor communication, data processing, and secure cloud transmission via Wi-Fi.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96039" y="2619851"/>
            <a:ext cx="6406872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Features include dual-core processing, integrated Wi-Fi/Bluetooth, and extensive GPIO support for sensor interfacing.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535108" y="1425178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MAX30102 Sensor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535108" y="1906310"/>
            <a:ext cx="6406872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Optical sensor module capturing photoplethysmography (PPG) signals for heart rate and blood oxygen saturation measurement.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535108" y="2619851"/>
            <a:ext cx="6406872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Connects via I²C protocol with integrated red and infrared LEDs for accurate physiological data collection.</a:t>
            </a:r>
            <a:endParaRPr lang="en-US" sz="13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A07127-AE33-5F8A-B78E-1D79FAA20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64" y="3431854"/>
            <a:ext cx="5237982" cy="43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780537-81EC-B1A0-5ED4-D6223B0B8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118" y="3428036"/>
            <a:ext cx="4438070" cy="443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08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780" y="2722483"/>
            <a:ext cx="4670941" cy="524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Front-End User Interface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13780" y="3514963"/>
            <a:ext cx="1320284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HeartLink interface provides intuitive access to health monitoring features through a responsive web application built with modern web technologies.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80" y="4001214"/>
            <a:ext cx="6601420" cy="7137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92135" y="4893350"/>
            <a:ext cx="2099667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Secure Login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892135" y="5262920"/>
            <a:ext cx="6244709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Firebase Authentication ensures protected access with email/password credentials.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001214"/>
            <a:ext cx="6601420" cy="7137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93556" y="4893350"/>
            <a:ext cx="2099667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Dashboard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493556" y="5262920"/>
            <a:ext cx="624470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vital signs display with current heart rate and SpO₂ readings.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80" y="6012299"/>
            <a:ext cx="6601420" cy="7137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92135" y="6904434"/>
            <a:ext cx="2099667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Historical Data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892135" y="7274004"/>
            <a:ext cx="624470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Trend analysis and historical reading visualization with date range filtering.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6012299"/>
            <a:ext cx="6601420" cy="7137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93556" y="6904434"/>
            <a:ext cx="2099667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Admin Panel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493556" y="7274004"/>
            <a:ext cx="624470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System management, user oversight, and device configuration controls.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79477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UI Prototype Screens</a:t>
            </a:r>
            <a:endParaRPr lang="en-US" sz="3850" dirty="0"/>
          </a:p>
        </p:txBody>
      </p:sp>
      <p:sp>
        <p:nvSpPr>
          <p:cNvPr id="9" name="Text 1"/>
          <p:cNvSpPr/>
          <p:nvPr/>
        </p:nvSpPr>
        <p:spPr>
          <a:xfrm>
            <a:off x="837724" y="7314962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Complete interactive prototype available at: Figma Design Link</a:t>
            </a:r>
            <a:endParaRPr lang="en-US" sz="1600" dirty="0"/>
          </a:p>
        </p:txBody>
      </p:sp>
      <p:pic>
        <p:nvPicPr>
          <p:cNvPr id="11" name="Picture 10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E6E02E5F-03BE-22C1-C60B-15433820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12" y="1734869"/>
            <a:ext cx="3455980" cy="261192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828C0E-BD53-5BA0-F005-97904F74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461" y="2026689"/>
            <a:ext cx="4245584" cy="2320103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B07603-6B81-C7E6-1E25-2E164AB9E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578" y="2026689"/>
            <a:ext cx="4201477" cy="342178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8D0C4C-027A-5998-AD23-7DAD40324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460" y="4430554"/>
            <a:ext cx="4201597" cy="2249381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4FF0D2-44A1-A2C4-765C-341C518DE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4431735"/>
            <a:ext cx="4227423" cy="22261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823" y="782360"/>
            <a:ext cx="4226481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 Case Framework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04823" y="1580078"/>
            <a:ext cx="7707154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comprehensive testing strategy ensures HeartLink's stability, correctness, and reliability across all system components.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04823" y="2356961"/>
            <a:ext cx="3763804" cy="2886432"/>
          </a:xfrm>
          <a:prstGeom prst="roundRect">
            <a:avLst>
              <a:gd name="adj" fmla="val 93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84369" y="2536508"/>
            <a:ext cx="538877" cy="538877"/>
          </a:xfrm>
          <a:prstGeom prst="roundRect">
            <a:avLst>
              <a:gd name="adj" fmla="val 1696692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2602" y="2684621"/>
            <a:ext cx="242411" cy="2424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84369" y="3254931"/>
            <a:ext cx="2275523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Equivalence Partitioning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384369" y="3626763"/>
            <a:ext cx="3404711" cy="1437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Divides input data into partitions of equivalent values. Tests representative values from each partition to reduce test cases while ensuring broad coverage of input fields and sensor ranges.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0148173" y="2356961"/>
            <a:ext cx="3763804" cy="2886432"/>
          </a:xfrm>
          <a:prstGeom prst="roundRect">
            <a:avLst>
              <a:gd name="adj" fmla="val 933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10327719" y="2536508"/>
            <a:ext cx="538877" cy="538877"/>
          </a:xfrm>
          <a:prstGeom prst="roundRect">
            <a:avLst>
              <a:gd name="adj" fmla="val 1696692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5952" y="2684621"/>
            <a:ext cx="242411" cy="24241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27719" y="3254931"/>
            <a:ext cx="2287548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Boundary Value Analysis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0327719" y="3626763"/>
            <a:ext cx="3404711" cy="1149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testing values at edges of valid and invalid ranges. Uncovers off-by-one errors, data overflow issues, and edge-case sensor behavior at threshold limits.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204823" y="5422940"/>
            <a:ext cx="7707154" cy="2024182"/>
          </a:xfrm>
          <a:prstGeom prst="roundRect">
            <a:avLst>
              <a:gd name="adj" fmla="val 133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6384369" y="5602486"/>
            <a:ext cx="538877" cy="538877"/>
          </a:xfrm>
          <a:prstGeom prst="roundRect">
            <a:avLst>
              <a:gd name="adj" fmla="val 1696692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2602" y="5750600"/>
            <a:ext cx="242411" cy="24241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84369" y="6320909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End-to-End Testing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6384369" y="6692741"/>
            <a:ext cx="7348061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Verifies complete workflow from device sampling through cloud processing to frontend display. Validates real-world user scenarios and confirms reliable data flow across all layers.</a:t>
            </a: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848" y="500539"/>
            <a:ext cx="4029075" cy="503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 Categories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684848" y="1346597"/>
            <a:ext cx="385286" cy="385286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241346" y="1405414"/>
            <a:ext cx="201453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Functional Tests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241346" y="1759863"/>
            <a:ext cx="1270420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 each feature behaves according to requirements: sensor initialization, sampling accuracy, data uploading, cloud processing, user authentication, and UI rendering.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684848" y="2376130"/>
            <a:ext cx="385286" cy="385286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241346" y="2434947"/>
            <a:ext cx="201453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Non-Functional Tests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241346" y="2789396"/>
            <a:ext cx="12704207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Evaluate system qualities including performance, reliability, usability, and security. Measure upload latency, frontend responsiveness, cloud scalability, and secure HTTPS/TLS communication.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684848" y="3679508"/>
            <a:ext cx="385286" cy="385286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241346" y="3738324"/>
            <a:ext cx="201453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Integration Tests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241346" y="4092773"/>
            <a:ext cx="12704207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Verify interactions between modules: hardware-interface communication, Wi-Fi-cloud APIs, and backend pipeline connecting Cloud Run, Pub/Sub, BigQuery, and Looker Studio.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684848" y="4982885"/>
            <a:ext cx="385286" cy="385286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241346" y="5041702"/>
            <a:ext cx="201453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System Tests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241346" y="5396151"/>
            <a:ext cx="1270420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Evaluate entire solution as complete unit under realistic conditions. Confirm all components operate cohesively and meet intended design objectives.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684848" y="6012418"/>
            <a:ext cx="385286" cy="385286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241346" y="6071235"/>
            <a:ext cx="2093119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Error &amp; Exception Tests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241346" y="6425684"/>
            <a:ext cx="1270420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Evaluate behavior under abnormal conditions: invalid inputs, sensor failures, Wi-Fi disconnections, cloud request failures, and corrupted data payloads.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684848" y="7041952"/>
            <a:ext cx="385286" cy="385286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241346" y="7100768"/>
            <a:ext cx="204454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Acceptance Tests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241346" y="7455218"/>
            <a:ext cx="1270420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 system meets end-user expectations: usability, data visualization readability, device reliability, and overall workflow intuitiveness.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99103"/>
            <a:ext cx="552890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Deployment Architecture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2329101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deployment diagram illustrates how major HeartLink components are deployed across hardware, cloud infrastructure, and presentation layers.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163D1-BB35-A1DD-F603-14F52AC87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261" y="3091400"/>
            <a:ext cx="6403589" cy="484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42524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Next Steps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05589"/>
            <a:ext cx="417861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7155" y="3643313"/>
            <a:ext cx="335934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Complete Development Phase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047155" y="4076938"/>
            <a:ext cx="3759756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Finalize implementation of all system components including hardware integration, cloud services, and front-end interface by October 31, 2025.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772" y="2491383"/>
            <a:ext cx="4178737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35203" y="3329107"/>
            <a:ext cx="312312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Execute Testing &amp; Validation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435203" y="3762732"/>
            <a:ext cx="3759875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Conduct comprehensive testing across all categories using defined test cases and methodologies through November 19, 2025.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40" y="2177296"/>
            <a:ext cx="4178737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23371" y="3015020"/>
            <a:ext cx="261246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Finalization &amp; Reporting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9823371" y="3448645"/>
            <a:ext cx="3759875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Complete final documentation, prepare presentation materials, and deliver comprehensive project report by December 5, 2025.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837724" y="5862161"/>
            <a:ext cx="12954952" cy="1224915"/>
          </a:xfrm>
          <a:prstGeom prst="roundRect">
            <a:avLst>
              <a:gd name="adj" fmla="val 2565"/>
            </a:avLst>
          </a:prstGeom>
          <a:solidFill>
            <a:srgbClr val="F7BA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155" y="6169104"/>
            <a:ext cx="261818" cy="2094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18404" y="6123861"/>
            <a:ext cx="1206484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Current Status:</a:t>
            </a:r>
            <a:r>
              <a:rPr lang="en-US" sz="16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Milestone 3 completed successfully. Development and testing phases currently in progress with all deliverables on track for final submission.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05990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Team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3240762"/>
            <a:ext cx="4178618" cy="2782848"/>
          </a:xfrm>
          <a:prstGeom prst="roundRect">
            <a:avLst>
              <a:gd name="adj" fmla="val 1129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60584" y="3263622"/>
            <a:ext cx="4132898" cy="628293"/>
          </a:xfrm>
          <a:prstGeom prst="roundRect">
            <a:avLst>
              <a:gd name="adj" fmla="val 635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9989" y="3420666"/>
            <a:ext cx="314087" cy="3140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0015" y="410134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Ivan Guan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70015" y="4534972"/>
            <a:ext cx="371403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Student ID: 1289006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70015" y="4995624"/>
            <a:ext cx="371403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Team Captain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70015" y="5456277"/>
            <a:ext cx="3714036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y_guan251701@fanshaweonline.ca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25772" y="3240762"/>
            <a:ext cx="4178737" cy="2782848"/>
          </a:xfrm>
          <a:prstGeom prst="roundRect">
            <a:avLst>
              <a:gd name="adj" fmla="val 1129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248632" y="3263622"/>
            <a:ext cx="4133017" cy="628293"/>
          </a:xfrm>
          <a:prstGeom prst="roundRect">
            <a:avLst>
              <a:gd name="adj" fmla="val 635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8038" y="3420666"/>
            <a:ext cx="314087" cy="31408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8063" y="410134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Gbubemi Diden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5458063" y="4534972"/>
            <a:ext cx="37141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Student ID: 1205960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5458063" y="4995624"/>
            <a:ext cx="37141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g_diden@fanshaweonline.ca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9613940" y="3240762"/>
            <a:ext cx="4178737" cy="2782848"/>
          </a:xfrm>
          <a:prstGeom prst="roundRect">
            <a:avLst>
              <a:gd name="adj" fmla="val 1129"/>
            </a:avLst>
          </a:prstGeom>
          <a:solidFill>
            <a:srgbClr val="FFFAFA"/>
          </a:solidFill>
          <a:ln w="2286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9636800" y="3263622"/>
            <a:ext cx="4133017" cy="628293"/>
          </a:xfrm>
          <a:prstGeom prst="roundRect">
            <a:avLst>
              <a:gd name="adj" fmla="val 635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46205" y="3420666"/>
            <a:ext cx="314087" cy="31408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46231" y="410134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Patrick Dinh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9846231" y="4534972"/>
            <a:ext cx="37141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Student ID: 1260577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9846231" y="4995624"/>
            <a:ext cx="37141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n_dinh240521@fanshaweonline.ca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03866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Milestone 3 Overview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2333863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Milestone 3 concentrated on enhancing the technical framework and refining the detailed design of the HeartLink project. The team developed a comprehensive system architecture document mapping interactions among all system components, ensuring cohesive and scalable design.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24124" y="3909655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physical data model represented through an Entity-Relationship diagram detailed database structure and relationships. The data dictionary was revised to define each data element clearly, maintaining uniformity across the development team.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24124" y="5485448"/>
            <a:ext cx="746855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Updated UI/UX prototypes incorporated feedback from earlier stages to improve user interaction and design flow. Draft API documentation specified endpoints and interaction patterns, while preliminary test cases ensured broad quality assurance coverage.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9658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Timeline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37724" y="4632127"/>
            <a:ext cx="12954952" cy="22860"/>
          </a:xfrm>
          <a:prstGeom prst="roundRect">
            <a:avLst>
              <a:gd name="adj" fmla="val 13744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338632" y="4003834"/>
            <a:ext cx="22860" cy="628293"/>
          </a:xfrm>
          <a:prstGeom prst="roundRect">
            <a:avLst>
              <a:gd name="adj" fmla="val 13744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114437" y="4396502"/>
            <a:ext cx="471249" cy="47124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202245" y="4447342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2118003" y="210443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Milestone 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47155" y="2538055"/>
            <a:ext cx="460593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Planning &amp; Requirements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47155" y="2998708"/>
            <a:ext cx="460593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Sept 3 - Sept 29, 2025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47155" y="3459361"/>
            <a:ext cx="460593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90EE90"/>
                </a:highlight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Completed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82057" y="4632127"/>
            <a:ext cx="22860" cy="628293"/>
          </a:xfrm>
          <a:prstGeom prst="roundRect">
            <a:avLst>
              <a:gd name="adj" fmla="val 13744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757863" y="4396502"/>
            <a:ext cx="471249" cy="47124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845671" y="4447342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4761428" y="546985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Milestone 2 &amp; 3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3690461" y="5903476"/>
            <a:ext cx="46060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690461" y="6364129"/>
            <a:ext cx="46060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Sept 30 - Oct 10, 2025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690461" y="6824782"/>
            <a:ext cx="46060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90EE90"/>
                </a:highlight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Completed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625364" y="4003834"/>
            <a:ext cx="22860" cy="628293"/>
          </a:xfrm>
          <a:prstGeom prst="roundRect">
            <a:avLst>
              <a:gd name="adj" fmla="val 13744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8401169" y="4396502"/>
            <a:ext cx="471249" cy="47124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8488978" y="4447342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7404735" y="210443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Milestone 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6333768" y="2538055"/>
            <a:ext cx="46060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Development &amp; Testing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333768" y="2998708"/>
            <a:ext cx="46060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Oct 9 - Nov 19, 2025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33768" y="3459361"/>
            <a:ext cx="46060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FFD700"/>
                </a:highlight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Processing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268789" y="4632127"/>
            <a:ext cx="22860" cy="628293"/>
          </a:xfrm>
          <a:prstGeom prst="roundRect">
            <a:avLst>
              <a:gd name="adj" fmla="val 13744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11044595" y="4396502"/>
            <a:ext cx="471249" cy="471249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1132403" y="4447342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300" dirty="0"/>
          </a:p>
        </p:txBody>
      </p:sp>
      <p:sp>
        <p:nvSpPr>
          <p:cNvPr id="28" name="Text 26"/>
          <p:cNvSpPr/>
          <p:nvPr/>
        </p:nvSpPr>
        <p:spPr>
          <a:xfrm>
            <a:off x="10048161" y="546985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Final</a:t>
            </a:r>
            <a:endParaRPr lang="en-US" sz="1900" dirty="0"/>
          </a:p>
        </p:txBody>
      </p:sp>
      <p:sp>
        <p:nvSpPr>
          <p:cNvPr id="29" name="Text 27"/>
          <p:cNvSpPr/>
          <p:nvPr/>
        </p:nvSpPr>
        <p:spPr>
          <a:xfrm>
            <a:off x="8977193" y="5903476"/>
            <a:ext cx="46060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Finalization &amp; Reporting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977193" y="6364129"/>
            <a:ext cx="46060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Nov 19 - Dec 5, 2025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977193" y="6824782"/>
            <a:ext cx="46060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Not Started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486" y="446484"/>
            <a:ext cx="3820716" cy="47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System Architecture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49486" y="1167527"/>
            <a:ext cx="7845028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HeartLink system is built as a secure IoT-cloud health monitoring platform with four distinct layers working in harmony.</a:t>
            </a:r>
            <a:endParaRPr lang="en-US" sz="12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0166F1-76C1-E95C-F0C7-58E725363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22" y="1764936"/>
            <a:ext cx="6792935" cy="595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00676"/>
            <a:ext cx="6071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Entity Relationship Diagram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2530673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HeartLink database consists of five main entities: User, Device, Reading, Threshold, and Alert. Each device is registered to a user and records heart rate and SpO₂ readings with timestamps.</a:t>
            </a:r>
            <a:endParaRPr lang="en-US" sz="1600" dirty="0"/>
          </a:p>
        </p:txBody>
      </p:sp>
      <p:pic>
        <p:nvPicPr>
          <p:cNvPr id="14" name="Picture 13" descr="图形用户界面&#10;&#10;AI 生成的内容可能不正确。">
            <a:extLst>
              <a:ext uri="{FF2B5EF4-FFF2-40B4-BE49-F238E27FC236}">
                <a16:creationId xmlns:a16="http://schemas.microsoft.com/office/drawing/2014/main" id="{06629D22-548C-F7E4-2433-BD97CECE92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67"/>
          <a:stretch>
            <a:fillRect/>
          </a:stretch>
        </p:blipFill>
        <p:spPr bwMode="auto">
          <a:xfrm>
            <a:off x="510871" y="3776248"/>
            <a:ext cx="8219333" cy="38172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370" y="490418"/>
            <a:ext cx="6311384" cy="522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Hardware Layer Data Architecture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96370" y="1278731"/>
            <a:ext cx="7724061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hardware layer manages physical sensor communication, operating modes, and interrupt handling through carefully structured data elements.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96370" y="2046327"/>
            <a:ext cx="7724061" cy="1290161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73773" y="2223730"/>
            <a:ext cx="235505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I²C &amp; GPIO Configuration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373773" y="2591157"/>
            <a:ext cx="7369254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Controls I²C bus settings including SDA/SCL pins, bus frequency, MAX30102 address, and interrupt GPIO configuration.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96370" y="3513892"/>
            <a:ext cx="7724061" cy="1290161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73773" y="3691295"/>
            <a:ext cx="223397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Sensor Operating Mode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373773" y="4058722"/>
            <a:ext cx="7369254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Manages measurement modes, LED current registers for red and IR LEDs, and FIFO configuration during initialization.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196370" y="4981456"/>
            <a:ext cx="7724061" cy="1290161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73773" y="5158859"/>
            <a:ext cx="208835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Sampling Parameters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73773" y="5526286"/>
            <a:ext cx="7369254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Defines sample rate in samples per second and LED pulse width in microseconds for ADC resolution control.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96370" y="6449020"/>
            <a:ext cx="7724061" cy="1290161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373773" y="6626423"/>
            <a:ext cx="2094548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Interrupt Management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73773" y="6993850"/>
            <a:ext cx="7369254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Handles interrupt status registers and masks for data-ready, FIFO full, ambient light overflow, and proximity events.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68956"/>
            <a:ext cx="579441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Front-End Data Dictionary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203728"/>
            <a:ext cx="523637" cy="5236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3179" y="232802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Interface Data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623179" y="2761655"/>
            <a:ext cx="55610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Tracks screen names, device IDs for theme modes, and active UI routes to manage navigation and appearance.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6050" y="2203728"/>
            <a:ext cx="523637" cy="5236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31505" y="2328029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Vital Signs Data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231505" y="2761655"/>
            <a:ext cx="556117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Stores heart rate in BPM, optional SpO₂ percentage, and timestamps for all physiological measurements.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3850600"/>
            <a:ext cx="523637" cy="5236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3179" y="397490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Device Connectivity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623179" y="4408527"/>
            <a:ext cx="55610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Manages unique device identifiers, connection status indicators, and last synchronization timestamps.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6050" y="3850600"/>
            <a:ext cx="523637" cy="5236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31505" y="397490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Alert System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8231505" y="4408527"/>
            <a:ext cx="556117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Displays alert messages to users when health thresholds are exceeded or system events occur.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7724" y="5497473"/>
            <a:ext cx="523637" cy="52363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3179" y="562177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Settings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623179" y="6055400"/>
            <a:ext cx="55610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Stores user preferences including display units, notification toggles, cloud sync flags, language locale, and theme selection.</a:t>
            </a:r>
            <a:endParaRPr lang="en-US" sz="16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6050" y="5497473"/>
            <a:ext cx="523637" cy="52363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231505" y="562177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Historical Data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8231505" y="6055400"/>
            <a:ext cx="556117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Maintains arrays of readings with timestamps, date range filters, and formatted chart data for visualization.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8540"/>
            <a:ext cx="530125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Cloud Database Entities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1733312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cloud layer maintains five interconnected entities that form the backbone of the HeartLink data architecture.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2618065"/>
            <a:ext cx="4178618" cy="2529721"/>
          </a:xfrm>
          <a:prstGeom prst="roundRect">
            <a:avLst>
              <a:gd name="adj" fmla="val 4338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37724" y="2595205"/>
            <a:ext cx="4178618" cy="91440"/>
          </a:xfrm>
          <a:prstGeom prst="roundRect">
            <a:avLst>
              <a:gd name="adj" fmla="val 3436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612886" y="2303978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801362" y="2461022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70015" y="314170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Entity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070015" y="3575328"/>
            <a:ext cx="3714036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Stores unique user IDs, names, roles (Admin), email addresses, and phone numbers for authentication and notifications.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25772" y="2618065"/>
            <a:ext cx="4178737" cy="2529721"/>
          </a:xfrm>
          <a:prstGeom prst="roundRect">
            <a:avLst>
              <a:gd name="adj" fmla="val 4338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225772" y="2595205"/>
            <a:ext cx="4178737" cy="91440"/>
          </a:xfrm>
          <a:prstGeom prst="roundRect">
            <a:avLst>
              <a:gd name="adj" fmla="val 3436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000935" y="2303978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89410" y="2461022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458063" y="314170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Device Entity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458063" y="3575328"/>
            <a:ext cx="3714155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Tracks device IDs, patient assignments, hardware models (ESP32/MAX30102), and registration dates for each monitoring unit.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613940" y="2618065"/>
            <a:ext cx="4178737" cy="2529721"/>
          </a:xfrm>
          <a:prstGeom prst="roundRect">
            <a:avLst>
              <a:gd name="adj" fmla="val 4338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9613940" y="2595205"/>
            <a:ext cx="4178737" cy="91440"/>
          </a:xfrm>
          <a:prstGeom prst="roundRect">
            <a:avLst>
              <a:gd name="adj" fmla="val 3436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1389102" y="2303978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577578" y="2461022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9846231" y="314170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Reading Entity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9846231" y="3575328"/>
            <a:ext cx="3714155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Time-series data including reading IDs, device IDs, UTC timestamps, heart rate (30-250 BPM), and SpO₂ levels (80-100%).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37724" y="5671304"/>
            <a:ext cx="6372701" cy="1859637"/>
          </a:xfrm>
          <a:prstGeom prst="roundRect">
            <a:avLst>
              <a:gd name="adj" fmla="val 5901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837724" y="5648444"/>
            <a:ext cx="6372701" cy="91440"/>
          </a:xfrm>
          <a:prstGeom prst="roundRect">
            <a:avLst>
              <a:gd name="adj" fmla="val 3436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3709928" y="5357217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3898404" y="5514261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1070015" y="619494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Threshold Entity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1070015" y="6628567"/>
            <a:ext cx="590811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Patient-specific thresholds for minimum/maximum heart rate and SpO₂ levels, configured by authorized users.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419856" y="5671304"/>
            <a:ext cx="6372820" cy="1859637"/>
          </a:xfrm>
          <a:prstGeom prst="roundRect">
            <a:avLst>
              <a:gd name="adj" fmla="val 5901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7419856" y="5648444"/>
            <a:ext cx="6372820" cy="91440"/>
          </a:xfrm>
          <a:prstGeom prst="roundRect">
            <a:avLst>
              <a:gd name="adj" fmla="val 3436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10292060" y="5357217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10480536" y="5514261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7652147" y="619494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Alert Entity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7652147" y="6628567"/>
            <a:ext cx="590823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Triggered alerts with unique IDs, reading references, alert types (HR_High, HR_Low, SpO2_Low), and acknowledgment tracking.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1533</Words>
  <Application>Microsoft Office PowerPoint</Application>
  <PresentationFormat>Custom</PresentationFormat>
  <Paragraphs>169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Roboto Light</vt:lpstr>
      <vt:lpstr>Red Hat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Phuc Dinh</cp:lastModifiedBy>
  <cp:revision>2</cp:revision>
  <dcterms:created xsi:type="dcterms:W3CDTF">2025-11-19T03:37:37Z</dcterms:created>
  <dcterms:modified xsi:type="dcterms:W3CDTF">2025-11-19T04:13:59Z</dcterms:modified>
</cp:coreProperties>
</file>